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57" r:id="rId4"/>
    <p:sldId id="259" r:id="rId5"/>
    <p:sldId id="271" r:id="rId6"/>
    <p:sldId id="260" r:id="rId7"/>
    <p:sldId id="261" r:id="rId8"/>
    <p:sldId id="269" r:id="rId9"/>
    <p:sldId id="263" r:id="rId10"/>
    <p:sldId id="264" r:id="rId11"/>
    <p:sldId id="262" r:id="rId12"/>
    <p:sldId id="265" r:id="rId13"/>
    <p:sldId id="266" r:id="rId14"/>
    <p:sldId id="267" r:id="rId15"/>
    <p:sldId id="272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3B6F8-C3C5-4DAF-BAB1-1B1736015EFF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68D23-224C-4A4C-BDD2-5A5BBFFACA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8D23-224C-4A4C-BDD2-5A5BBFFACAE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8D23-224C-4A4C-BDD2-5A5BBFFACAE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8D23-224C-4A4C-BDD2-5A5BBFFACAE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8D23-224C-4A4C-BDD2-5A5BBFFACAE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8D23-224C-4A4C-BDD2-5A5BBFFACAE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8D23-224C-4A4C-BDD2-5A5BBFFACAE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8D23-224C-4A4C-BDD2-5A5BBFFACAE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8D23-224C-4A4C-BDD2-5A5BBFFACAE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8D23-224C-4A4C-BDD2-5A5BBFFACAE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8D23-224C-4A4C-BDD2-5A5BBFFACAE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8D23-224C-4A4C-BDD2-5A5BBFFACAE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68D23-224C-4A4C-BDD2-5A5BBFFACAE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AF07-E8CB-406C-8DD7-4FF61DD8516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6592-CC1C-4E00-9B1D-03196DD9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AF07-E8CB-406C-8DD7-4FF61DD8516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6592-CC1C-4E00-9B1D-03196DD9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AF07-E8CB-406C-8DD7-4FF61DD8516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6592-CC1C-4E00-9B1D-03196DD9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AF07-E8CB-406C-8DD7-4FF61DD8516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6592-CC1C-4E00-9B1D-03196DD9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AF07-E8CB-406C-8DD7-4FF61DD8516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6592-CC1C-4E00-9B1D-03196DD9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AF07-E8CB-406C-8DD7-4FF61DD8516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6592-CC1C-4E00-9B1D-03196DD9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AF07-E8CB-406C-8DD7-4FF61DD8516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6592-CC1C-4E00-9B1D-03196DD9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AF07-E8CB-406C-8DD7-4FF61DD8516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6592-CC1C-4E00-9B1D-03196DD9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AF07-E8CB-406C-8DD7-4FF61DD8516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6592-CC1C-4E00-9B1D-03196DD9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AF07-E8CB-406C-8DD7-4FF61DD8516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6592-CC1C-4E00-9B1D-03196DD9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3AF07-E8CB-406C-8DD7-4FF61DD8516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86592-CC1C-4E00-9B1D-03196DD9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3AF07-E8CB-406C-8DD7-4FF61DD85168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86592-CC1C-4E00-9B1D-03196DD9BD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i="1" dirty="0" err="1" smtClean="0"/>
              <a:t>I</a:t>
            </a:r>
            <a:r>
              <a:rPr lang="cs-CZ" b="1" i="1" dirty="0" err="1" smtClean="0"/>
              <a:t>nteroperabilita</a:t>
            </a:r>
            <a:r>
              <a:rPr lang="cs-CZ" b="1" i="1" dirty="0" smtClean="0"/>
              <a:t> </a:t>
            </a:r>
            <a:r>
              <a:rPr lang="cs-CZ" b="1" i="1" dirty="0" smtClean="0"/>
              <a:t>v </a:t>
            </a:r>
            <a:r>
              <a:rPr lang="cs-CZ" b="1" i="1" dirty="0" smtClean="0"/>
              <a:t>elektronickém zdravotnictví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3645024"/>
            <a:ext cx="8640960" cy="1752600"/>
          </a:xfrm>
        </p:spPr>
        <p:txBody>
          <a:bodyPr>
            <a:normAutofit/>
          </a:bodyPr>
          <a:lstStyle/>
          <a:p>
            <a:r>
              <a:rPr lang="cs-CZ" dirty="0" smtClean="0"/>
              <a:t>H. Kružík, M. Zeman, M. Zámečník</a:t>
            </a:r>
            <a:endParaRPr lang="cs-CZ" dirty="0" smtClean="0"/>
          </a:p>
          <a:p>
            <a:r>
              <a:rPr lang="cs-CZ" dirty="0" smtClean="0"/>
              <a:t>Pracovní skupina pro informační </a:t>
            </a:r>
            <a:r>
              <a:rPr lang="cs-CZ" dirty="0" smtClean="0"/>
              <a:t>systémy a </a:t>
            </a:r>
            <a:r>
              <a:rPr lang="cs-CZ" dirty="0" smtClean="0"/>
              <a:t>standardy ČSZIVI ČLS JEP</a:t>
            </a:r>
            <a:endParaRPr lang="en-US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251520" y="260648"/>
          <a:ext cx="1085850" cy="1371600"/>
        </p:xfrm>
        <a:graphic>
          <a:graphicData uri="http://schemas.openxmlformats.org/presentationml/2006/ole">
            <p:oleObj spid="_x0000_s24577" name="Picture" r:id="rId4" imgW="1087291" imgH="1340699" progId="Word.Picture.8">
              <p:embed/>
            </p:oleObj>
          </a:graphicData>
        </a:graphic>
      </p:graphicFrame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475656" y="365199"/>
            <a:ext cx="7056784" cy="615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65010" tIns="45720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Česká společnost zdravotnické informatiky a vědeckých informací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zh-CN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České lékařské společnosti Jana Evangelisty </a:t>
            </a:r>
            <a:r>
              <a:rPr kumimoji="0" lang="cs-CZ" altLang="zh-CN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Purkyně</a:t>
            </a:r>
            <a:endParaRPr kumimoji="0" lang="cs-CZ" altLang="zh-CN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51520" y="566124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b="1" dirty="0" smtClean="0"/>
              <a:t>„Vytvořme hospodárný a funkční </a:t>
            </a:r>
            <a:r>
              <a:rPr lang="cs-CZ" b="1" dirty="0" err="1" smtClean="0"/>
              <a:t>eHealth</a:t>
            </a:r>
            <a:r>
              <a:rPr lang="cs-CZ" b="1" dirty="0" smtClean="0"/>
              <a:t>!“</a:t>
            </a:r>
            <a:endParaRPr lang="cs-CZ" dirty="0" smtClean="0"/>
          </a:p>
          <a:p>
            <a:r>
              <a:rPr lang="cs-CZ" dirty="0" smtClean="0"/>
              <a:t> </a:t>
            </a:r>
            <a:r>
              <a:rPr lang="cs-CZ" i="1" dirty="0" smtClean="0"/>
              <a:t>… elektronizace českého zdravotnictví je dobrá a její realizace do budoucna nezbytná …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651311" y="5661248"/>
            <a:ext cx="211160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dirty="0" smtClean="0"/>
              <a:t>3</a:t>
            </a:r>
            <a:r>
              <a:rPr lang="cs-CZ" dirty="0" smtClean="0"/>
              <a:t>. října </a:t>
            </a:r>
            <a:r>
              <a:rPr lang="cs-CZ" dirty="0" smtClean="0"/>
              <a:t>2012</a:t>
            </a:r>
          </a:p>
          <a:p>
            <a:pPr algn="r"/>
            <a:r>
              <a:rPr lang="cs-CZ" dirty="0" smtClean="0"/>
              <a:t>Seminář ČLS JEP</a:t>
            </a:r>
          </a:p>
          <a:p>
            <a:pPr algn="r"/>
            <a:r>
              <a:rPr lang="cs-CZ" dirty="0" smtClean="0"/>
              <a:t>Lékařský dům, Praha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 ČR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Sémantická </a:t>
            </a:r>
            <a:r>
              <a:rPr lang="cs-CZ" dirty="0" err="1" smtClean="0"/>
              <a:t>interoperabilita</a:t>
            </a:r>
            <a:r>
              <a:rPr lang="cs-CZ" dirty="0" smtClean="0"/>
              <a:t>: </a:t>
            </a:r>
          </a:p>
          <a:p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27584" y="2564904"/>
          <a:ext cx="748883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864096"/>
                <a:gridCol w="1224136"/>
                <a:gridCol w="136815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Lokální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Regionální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Přeshraniční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Diagnózy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Výkony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Laboratorní vyšetření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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1" indent="0">
                        <a:buFont typeface="Wingdings" pitchFamily="2" charset="2"/>
                        <a:buNone/>
                      </a:pPr>
                      <a:r>
                        <a:rPr lang="cs-CZ" dirty="0" smtClean="0"/>
                        <a:t>Terminologie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Zdravotnické služby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Klinický</a:t>
                      </a:r>
                      <a:r>
                        <a:rPr lang="cs-CZ" baseline="0" dirty="0" smtClean="0"/>
                        <a:t> kontext (události)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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strategie EU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Harmonizace </a:t>
            </a:r>
            <a:r>
              <a:rPr lang="cs-CZ" dirty="0" smtClean="0"/>
              <a:t>terminologie (</a:t>
            </a:r>
            <a:r>
              <a:rPr lang="cs-CZ" b="1" dirty="0" smtClean="0"/>
              <a:t>SNOMED </a:t>
            </a:r>
            <a:r>
              <a:rPr lang="cs-CZ" b="1" dirty="0" smtClean="0"/>
              <a:t>CT</a:t>
            </a:r>
            <a:r>
              <a:rPr lang="cs-CZ" dirty="0" smtClean="0"/>
              <a:t>) </a:t>
            </a:r>
            <a:r>
              <a:rPr lang="cs-CZ" dirty="0" smtClean="0"/>
              <a:t>a budování </a:t>
            </a:r>
            <a:r>
              <a:rPr lang="cs-CZ" b="1" dirty="0" smtClean="0"/>
              <a:t>převodníků </a:t>
            </a:r>
            <a:r>
              <a:rPr lang="cs-CZ" dirty="0" smtClean="0"/>
              <a:t>(</a:t>
            </a:r>
            <a:r>
              <a:rPr lang="cs-CZ" dirty="0" err="1" smtClean="0"/>
              <a:t>translation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) mezi hlavními terminologickými a kódovacími systémy</a:t>
            </a:r>
          </a:p>
          <a:p>
            <a:r>
              <a:rPr lang="cs-CZ" dirty="0" smtClean="0"/>
              <a:t>Harmonizace způsobů poskytování zdravotní péče a minimálního obsahu zdravotní dokumentace</a:t>
            </a:r>
          </a:p>
          <a:p>
            <a:r>
              <a:rPr lang="cs-CZ" dirty="0" smtClean="0"/>
              <a:t>Sjednocování datových slovníků a komunikačních standardů </a:t>
            </a:r>
          </a:p>
          <a:p>
            <a:pPr lvl="1"/>
            <a:r>
              <a:rPr lang="cs-CZ" dirty="0" smtClean="0"/>
              <a:t>ISO/EN 13606</a:t>
            </a:r>
            <a:r>
              <a:rPr lang="cs-CZ" dirty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EHRCom</a:t>
            </a:r>
            <a:endParaRPr lang="cs-CZ" dirty="0" smtClean="0"/>
          </a:p>
          <a:p>
            <a:pPr lvl="1"/>
            <a:r>
              <a:rPr lang="cs-CZ" dirty="0" err="1" smtClean="0"/>
              <a:t>openEHR</a:t>
            </a:r>
            <a:r>
              <a:rPr lang="cs-CZ" dirty="0" smtClean="0"/>
              <a:t> (základní principy převzaty do ISO/EN 13606)</a:t>
            </a:r>
          </a:p>
          <a:p>
            <a:pPr lvl="1"/>
            <a:r>
              <a:rPr lang="cs-CZ" dirty="0" smtClean="0"/>
              <a:t>HL7</a:t>
            </a:r>
            <a:r>
              <a:rPr lang="cs-CZ" dirty="0"/>
              <a:t> </a:t>
            </a:r>
            <a:r>
              <a:rPr lang="cs-CZ" dirty="0" smtClean="0"/>
              <a:t>v3, HL7 CDA, HL7 v3 RIM (</a:t>
            </a:r>
            <a:r>
              <a:rPr lang="en-US" dirty="0" smtClean="0"/>
              <a:t>ISO/HL7 21731:2006</a:t>
            </a:r>
            <a:r>
              <a:rPr lang="cs-CZ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 situace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Neexistuje jednotný datový, terminologický a komunikační standard užívaný všemi členskými státy (ani našimi sousedy)</a:t>
            </a:r>
          </a:p>
          <a:p>
            <a:r>
              <a:rPr lang="cs-CZ" dirty="0" smtClean="0"/>
              <a:t>Standardizace se stále rozvíjí a dosud nemá jednoznačného vítěze (s výjimkou SNOMED)</a:t>
            </a:r>
          </a:p>
          <a:p>
            <a:r>
              <a:rPr lang="cs-CZ" dirty="0" smtClean="0"/>
              <a:t>Jednotlivé státy investují do prostředků </a:t>
            </a:r>
            <a:r>
              <a:rPr lang="cs-CZ" u="sng" dirty="0" smtClean="0"/>
              <a:t>regionální </a:t>
            </a:r>
            <a:r>
              <a:rPr lang="cs-CZ" u="sng" dirty="0" err="1" smtClean="0"/>
              <a:t>interoperability</a:t>
            </a:r>
            <a:r>
              <a:rPr lang="cs-CZ" u="sng" dirty="0" smtClean="0"/>
              <a:t> </a:t>
            </a:r>
            <a:r>
              <a:rPr lang="cs-CZ" dirty="0" smtClean="0"/>
              <a:t>s přihlédnutím k obecně přijatým konceptům a principům (informační modely, terminologie)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Racionální doporučení pro ČR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Využít existujících, prověřených komponent</a:t>
            </a:r>
          </a:p>
          <a:p>
            <a:pPr lvl="1"/>
            <a:r>
              <a:rPr lang="cs-CZ" dirty="0" smtClean="0"/>
              <a:t>Zdravotní registry</a:t>
            </a:r>
          </a:p>
          <a:p>
            <a:pPr lvl="1"/>
            <a:r>
              <a:rPr lang="cs-CZ" dirty="0" smtClean="0"/>
              <a:t>Národní číselníky (NČLP)</a:t>
            </a:r>
          </a:p>
          <a:p>
            <a:pPr lvl="1"/>
            <a:r>
              <a:rPr lang="cs-CZ" dirty="0" smtClean="0"/>
              <a:t>Prověřené komunikační </a:t>
            </a:r>
            <a:r>
              <a:rPr lang="cs-CZ" dirty="0" smtClean="0"/>
              <a:t>prostředky (DASTA)</a:t>
            </a:r>
          </a:p>
          <a:p>
            <a:r>
              <a:rPr lang="cs-CZ" dirty="0" smtClean="0"/>
              <a:t>Rozvíjet </a:t>
            </a:r>
            <a:r>
              <a:rPr lang="cs-CZ" u="sng" dirty="0" smtClean="0"/>
              <a:t>stávající</a:t>
            </a:r>
            <a:r>
              <a:rPr lang="cs-CZ" dirty="0" smtClean="0"/>
              <a:t> informační standardy  a postupně je harmonizovat s </a:t>
            </a:r>
            <a:r>
              <a:rPr lang="cs-CZ" dirty="0" smtClean="0"/>
              <a:t>EU</a:t>
            </a:r>
            <a:endParaRPr lang="cs-CZ" dirty="0" smtClean="0"/>
          </a:p>
          <a:p>
            <a:r>
              <a:rPr lang="cs-CZ" dirty="0" smtClean="0"/>
              <a:t>Plně využít existujících komponent e-</a:t>
            </a:r>
            <a:r>
              <a:rPr lang="cs-CZ" dirty="0" err="1" smtClean="0"/>
              <a:t>Governmentu</a:t>
            </a:r>
            <a:r>
              <a:rPr lang="cs-CZ" dirty="0" smtClean="0"/>
              <a:t> (registry subjektů, datové schránky, </a:t>
            </a:r>
            <a:r>
              <a:rPr lang="cs-CZ" dirty="0" err="1" smtClean="0"/>
              <a:t>autentifikační</a:t>
            </a:r>
            <a:r>
              <a:rPr lang="cs-CZ" dirty="0" smtClean="0"/>
              <a:t> a autorizační služby)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Racionální doporučení pro ČR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Zaměřit se na známé nedostatky regionální </a:t>
            </a:r>
            <a:r>
              <a:rPr lang="cs-CZ" dirty="0" err="1" smtClean="0"/>
              <a:t>interoperability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Obsah zdravotní dokumentace</a:t>
            </a:r>
          </a:p>
          <a:p>
            <a:pPr lvl="1"/>
            <a:r>
              <a:rPr lang="cs-CZ" dirty="0" smtClean="0"/>
              <a:t>Terminologické systémy (SNOMED)</a:t>
            </a:r>
          </a:p>
          <a:p>
            <a:pPr lvl="1"/>
            <a:r>
              <a:rPr lang="cs-CZ" dirty="0" smtClean="0"/>
              <a:t>Procesní </a:t>
            </a:r>
            <a:r>
              <a:rPr lang="cs-CZ" dirty="0" smtClean="0"/>
              <a:t>model (use-case, story-</a:t>
            </a:r>
            <a:r>
              <a:rPr lang="cs-CZ" dirty="0" err="1" smtClean="0"/>
              <a:t>board</a:t>
            </a:r>
            <a:r>
              <a:rPr lang="cs-CZ" dirty="0" smtClean="0"/>
              <a:t> atp</a:t>
            </a:r>
            <a:r>
              <a:rPr lang="cs-CZ" dirty="0" smtClean="0"/>
              <a:t>.)</a:t>
            </a:r>
          </a:p>
          <a:p>
            <a:pPr lvl="1"/>
            <a:r>
              <a:rPr lang="cs-CZ" dirty="0" smtClean="0"/>
              <a:t>Národní informační </a:t>
            </a:r>
            <a:r>
              <a:rPr lang="cs-CZ" dirty="0" smtClean="0"/>
              <a:t>model</a:t>
            </a:r>
            <a:endParaRPr lang="cs-CZ" dirty="0" smtClean="0"/>
          </a:p>
          <a:p>
            <a:r>
              <a:rPr lang="cs-CZ" u="sng" dirty="0" smtClean="0"/>
              <a:t>Aktivně</a:t>
            </a:r>
            <a:r>
              <a:rPr lang="cs-CZ" dirty="0" smtClean="0"/>
              <a:t> participovat v projektech EU (</a:t>
            </a:r>
            <a:r>
              <a:rPr lang="cs-CZ" dirty="0" err="1" smtClean="0"/>
              <a:t>epSOS</a:t>
            </a:r>
            <a:r>
              <a:rPr lang="cs-CZ" dirty="0" smtClean="0"/>
              <a:t>)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Institucionalizovat </a:t>
            </a:r>
            <a:r>
              <a:rPr lang="cs-CZ" b="1" dirty="0" smtClean="0">
                <a:solidFill>
                  <a:srgbClr val="FF0000"/>
                </a:solidFill>
              </a:rPr>
              <a:t>a koordinovat rozvoj zdravotnických standardů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Hodnota Datového standardu MZ ČR (DASTA)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Systematický, dlouhodobý rozvoj řízený potřebami praxe i nejnovějšími teoretickými poznatky</a:t>
            </a:r>
          </a:p>
          <a:p>
            <a:r>
              <a:rPr lang="cs-CZ" dirty="0" smtClean="0"/>
              <a:t>Rozšíření (v rámci EU co do rozsahu použití zřejmě nejkomplexnější datový standard)</a:t>
            </a:r>
          </a:p>
          <a:p>
            <a:r>
              <a:rPr lang="cs-CZ" dirty="0" smtClean="0"/>
              <a:t>Ověřená kvalita a použitelnost standardu</a:t>
            </a:r>
          </a:p>
          <a:p>
            <a:r>
              <a:rPr lang="cs-CZ" dirty="0" smtClean="0"/>
              <a:t>Vysoká flexibilita a rychlost aktualizace</a:t>
            </a:r>
          </a:p>
          <a:p>
            <a:r>
              <a:rPr lang="cs-CZ" dirty="0" smtClean="0"/>
              <a:t>Vzniká na základě odborného konsenzu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Prvotním problémem </a:t>
            </a:r>
            <a:r>
              <a:rPr lang="cs-CZ" dirty="0" err="1" smtClean="0"/>
              <a:t>interoperability</a:t>
            </a:r>
            <a:r>
              <a:rPr lang="cs-CZ" dirty="0" smtClean="0"/>
              <a:t> je porozumění obsahu, nikoliv forma komunikace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Projekty el. zdravotnictví potřebují stávající datové standardy a tyto standardy musí postupně naplňovat potřeby nejen národní, ale i nadnárodní </a:t>
            </a:r>
            <a:r>
              <a:rPr lang="cs-CZ" dirty="0" err="1" smtClean="0"/>
              <a:t>interoperability</a:t>
            </a:r>
            <a:endParaRPr lang="cs-CZ" dirty="0" smtClean="0"/>
          </a:p>
          <a:p>
            <a:r>
              <a:rPr lang="cs-CZ" dirty="0" smtClean="0"/>
              <a:t>Bez základních standardů a pravidel jejich používání bude každý další </a:t>
            </a:r>
            <a:r>
              <a:rPr lang="cs-CZ" dirty="0" err="1" smtClean="0"/>
              <a:t>eHealth</a:t>
            </a:r>
            <a:r>
              <a:rPr lang="cs-CZ" dirty="0" smtClean="0"/>
              <a:t> projekt jen souborem dat, nikoliv využitelných informací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Interoperabilita,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Schopnost </a:t>
            </a:r>
            <a:r>
              <a:rPr lang="cs-CZ" u="sng" dirty="0" smtClean="0"/>
              <a:t>systémů</a:t>
            </a:r>
            <a:r>
              <a:rPr lang="cs-CZ" dirty="0" smtClean="0"/>
              <a:t> vzájemně </a:t>
            </a:r>
            <a:r>
              <a:rPr lang="cs-CZ" dirty="0" smtClean="0"/>
              <a:t>si </a:t>
            </a:r>
            <a:r>
              <a:rPr lang="cs-CZ" dirty="0" smtClean="0"/>
              <a:t>poskytovat služby</a:t>
            </a:r>
            <a:r>
              <a:rPr lang="cs-CZ" dirty="0" smtClean="0"/>
              <a:t> a efektivně </a:t>
            </a:r>
            <a:r>
              <a:rPr lang="cs-CZ" dirty="0" smtClean="0"/>
              <a:t>spolupracovat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Systém = informační systém, člověk (uživatel)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</a:t>
            </a:r>
            <a:r>
              <a:rPr lang="cs-CZ" dirty="0" err="1" smtClean="0"/>
              <a:t>nteroperabilita</a:t>
            </a:r>
            <a:r>
              <a:rPr lang="cs-CZ" dirty="0" smtClean="0"/>
              <a:t> </a:t>
            </a:r>
            <a:r>
              <a:rPr lang="cs-CZ" dirty="0" smtClean="0"/>
              <a:t>ve zdravotnictví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Zajistit přenos informací o zdravotním stavu pacientů mezi informačními </a:t>
            </a:r>
            <a:r>
              <a:rPr lang="cs-CZ" dirty="0" smtClean="0"/>
              <a:t>systémy a jejich uživateli tak</a:t>
            </a:r>
            <a:r>
              <a:rPr lang="cs-CZ" dirty="0" smtClean="0"/>
              <a:t>, aby: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byl zachován </a:t>
            </a:r>
            <a:r>
              <a:rPr lang="cs-CZ" u="sng" dirty="0" smtClean="0"/>
              <a:t>původní klinický význam</a:t>
            </a:r>
            <a:r>
              <a:rPr lang="cs-CZ" dirty="0" smtClean="0"/>
              <a:t> zprávy,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byla zajištěna </a:t>
            </a:r>
            <a:r>
              <a:rPr lang="cs-CZ" u="sng" dirty="0" smtClean="0"/>
              <a:t>důvěrnost </a:t>
            </a:r>
            <a:r>
              <a:rPr lang="cs-CZ" u="sng" dirty="0" smtClean="0"/>
              <a:t>údajů</a:t>
            </a:r>
            <a:r>
              <a:rPr lang="cs-CZ" dirty="0" smtClean="0"/>
              <a:t> na úrovni odpovídající </a:t>
            </a:r>
            <a:r>
              <a:rPr lang="cs-CZ" dirty="0" smtClean="0"/>
              <a:t>požadavkům autora zprávy či pacienta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Předpoklady </a:t>
            </a:r>
            <a:r>
              <a:rPr lang="cs-CZ" dirty="0" err="1" smtClean="0"/>
              <a:t>interoperability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en-US" sz="3600" dirty="0" smtClean="0"/>
              <a:t>(</a:t>
            </a:r>
            <a:r>
              <a:rPr lang="en-US" sz="3600" dirty="0" smtClean="0"/>
              <a:t>C</a:t>
            </a:r>
            <a:r>
              <a:rPr lang="cs-CZ" sz="3600" dirty="0" smtClean="0"/>
              <a:t>ALLIOPE</a:t>
            </a:r>
            <a:r>
              <a:rPr lang="en-US" sz="3600" dirty="0" smtClean="0"/>
              <a:t> EU interoperability roadmap)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Technické předpoklady </a:t>
            </a:r>
            <a:endParaRPr lang="cs-CZ" dirty="0" smtClean="0"/>
          </a:p>
          <a:p>
            <a:pPr lvl="1"/>
            <a:r>
              <a:rPr lang="cs-CZ" dirty="0"/>
              <a:t>I</a:t>
            </a:r>
            <a:r>
              <a:rPr lang="cs-CZ" dirty="0" smtClean="0"/>
              <a:t>dentifikace </a:t>
            </a:r>
            <a:r>
              <a:rPr lang="cs-CZ" u="sng" dirty="0" smtClean="0"/>
              <a:t>osob</a:t>
            </a:r>
            <a:r>
              <a:rPr lang="cs-CZ" dirty="0" smtClean="0"/>
              <a:t>, </a:t>
            </a:r>
            <a:r>
              <a:rPr lang="cs-CZ" u="sng" dirty="0" smtClean="0"/>
              <a:t>poskytovatelů</a:t>
            </a:r>
            <a:r>
              <a:rPr lang="cs-CZ" dirty="0" smtClean="0"/>
              <a:t>, atp.</a:t>
            </a:r>
          </a:p>
          <a:p>
            <a:pPr lvl="1"/>
            <a:r>
              <a:rPr lang="cs-CZ" dirty="0" smtClean="0"/>
              <a:t>Jistota identity subjektů (</a:t>
            </a:r>
            <a:r>
              <a:rPr lang="cs-CZ" dirty="0" err="1" smtClean="0"/>
              <a:t>a</a:t>
            </a:r>
            <a:r>
              <a:rPr lang="cs-CZ" dirty="0" err="1" smtClean="0"/>
              <a:t>utentifikace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dirty="0" smtClean="0"/>
              <a:t>Oprávněný přístup (autorizace)</a:t>
            </a:r>
            <a:endParaRPr lang="cs-CZ" dirty="0" smtClean="0"/>
          </a:p>
          <a:p>
            <a:pPr lvl="1"/>
            <a:r>
              <a:rPr lang="cs-CZ" dirty="0" smtClean="0"/>
              <a:t>Kompatibilní datové formáty, způsoby kódování informace apod.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prstClr val="black"/>
                </a:solidFill>
              </a:rPr>
              <a:t>Předpoklady </a:t>
            </a:r>
            <a:r>
              <a:rPr lang="cs-CZ" dirty="0" err="1" smtClean="0">
                <a:solidFill>
                  <a:prstClr val="black"/>
                </a:solidFill>
              </a:rPr>
              <a:t>interoperability</a:t>
            </a:r>
            <a:r>
              <a:rPr lang="cs-CZ" dirty="0" smtClean="0">
                <a:solidFill>
                  <a:prstClr val="black"/>
                </a:solidFill>
              </a:rPr>
              <a:t> </a:t>
            </a:r>
            <a:br>
              <a:rPr lang="cs-CZ" dirty="0" smtClean="0">
                <a:solidFill>
                  <a:prstClr val="black"/>
                </a:solidFill>
              </a:rPr>
            </a:br>
            <a:r>
              <a:rPr lang="en-US" sz="3600" dirty="0" smtClean="0">
                <a:solidFill>
                  <a:prstClr val="black"/>
                </a:solidFill>
              </a:rPr>
              <a:t>(C</a:t>
            </a:r>
            <a:r>
              <a:rPr lang="cs-CZ" sz="3600" dirty="0" smtClean="0">
                <a:solidFill>
                  <a:prstClr val="black"/>
                </a:solidFill>
              </a:rPr>
              <a:t>ALLIOPE</a:t>
            </a:r>
            <a:r>
              <a:rPr lang="en-US" sz="3600" dirty="0" smtClean="0">
                <a:solidFill>
                  <a:prstClr val="black"/>
                </a:solidFill>
              </a:rPr>
              <a:t> EU interoperability roadmap)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Organizační a legislativní </a:t>
            </a:r>
            <a:endParaRPr lang="cs-CZ" dirty="0" smtClean="0"/>
          </a:p>
          <a:p>
            <a:pPr lvl="1"/>
            <a:r>
              <a:rPr lang="cs-CZ" dirty="0" smtClean="0"/>
              <a:t>procesy </a:t>
            </a:r>
            <a:r>
              <a:rPr lang="cs-CZ" dirty="0" smtClean="0"/>
              <a:t>poskytování zdravotních </a:t>
            </a:r>
            <a:r>
              <a:rPr lang="cs-CZ" dirty="0" smtClean="0"/>
              <a:t>služeb</a:t>
            </a:r>
          </a:p>
          <a:p>
            <a:pPr lvl="1"/>
            <a:r>
              <a:rPr lang="cs-CZ" dirty="0" smtClean="0"/>
              <a:t>use-</a:t>
            </a:r>
            <a:r>
              <a:rPr lang="cs-CZ" dirty="0" err="1" smtClean="0"/>
              <a:t>cases</a:t>
            </a:r>
            <a:r>
              <a:rPr lang="cs-CZ" dirty="0" smtClean="0"/>
              <a:t>, </a:t>
            </a:r>
            <a:r>
              <a:rPr lang="cs-CZ" dirty="0" smtClean="0"/>
              <a:t>story-</a:t>
            </a:r>
            <a:r>
              <a:rPr lang="cs-CZ" dirty="0" err="1" smtClean="0"/>
              <a:t>boards</a:t>
            </a:r>
            <a:endParaRPr lang="cs-CZ" dirty="0" smtClean="0"/>
          </a:p>
          <a:p>
            <a:pPr lvl="1"/>
            <a:r>
              <a:rPr lang="cs-CZ" dirty="0" smtClean="0"/>
              <a:t>obsah </a:t>
            </a:r>
            <a:r>
              <a:rPr lang="cs-CZ" dirty="0" smtClean="0"/>
              <a:t>zdravotní </a:t>
            </a:r>
            <a:r>
              <a:rPr lang="cs-CZ" dirty="0" smtClean="0"/>
              <a:t>dokumentace</a:t>
            </a:r>
            <a:endParaRPr lang="cs-CZ" dirty="0" smtClean="0"/>
          </a:p>
          <a:p>
            <a:r>
              <a:rPr lang="cs-CZ" dirty="0" smtClean="0"/>
              <a:t>Sémantické </a:t>
            </a:r>
            <a:r>
              <a:rPr lang="cs-CZ" dirty="0" smtClean="0"/>
              <a:t>= „</a:t>
            </a:r>
            <a:r>
              <a:rPr lang="cs-CZ" dirty="0" smtClean="0"/>
              <a:t>schopnost </a:t>
            </a:r>
            <a:r>
              <a:rPr lang="cs-CZ" dirty="0" err="1" smtClean="0"/>
              <a:t>eHealth</a:t>
            </a:r>
            <a:r>
              <a:rPr lang="cs-CZ" dirty="0" smtClean="0"/>
              <a:t> systémů </a:t>
            </a:r>
            <a:r>
              <a:rPr lang="cs-CZ" dirty="0" smtClean="0"/>
              <a:t>předávat si data interpretovatelná informačními systémy a znalosti a informace srozumitelné lidem</a:t>
            </a:r>
            <a:r>
              <a:rPr lang="cs-CZ" dirty="0" smtClean="0"/>
              <a:t>“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</a:t>
            </a:r>
            <a:r>
              <a:rPr lang="cs-CZ" dirty="0" err="1" smtClean="0"/>
              <a:t>interoperability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Lokální (shodné IS, různé IS)</a:t>
            </a:r>
          </a:p>
          <a:p>
            <a:r>
              <a:rPr lang="cs-CZ" dirty="0" smtClean="0"/>
              <a:t>Regionální</a:t>
            </a:r>
          </a:p>
          <a:p>
            <a:r>
              <a:rPr lang="cs-CZ" dirty="0" smtClean="0"/>
              <a:t>Národní</a:t>
            </a:r>
          </a:p>
          <a:p>
            <a:r>
              <a:rPr lang="cs-CZ" dirty="0" err="1" smtClean="0"/>
              <a:t>Přeshraniční</a:t>
            </a:r>
            <a:r>
              <a:rPr lang="cs-CZ" dirty="0" smtClean="0"/>
              <a:t> (</a:t>
            </a:r>
            <a:r>
              <a:rPr lang="cs-CZ" dirty="0" err="1" smtClean="0"/>
              <a:t>cross</a:t>
            </a:r>
            <a:r>
              <a:rPr lang="cs-CZ" dirty="0" smtClean="0"/>
              <a:t>-</a:t>
            </a:r>
            <a:r>
              <a:rPr lang="cs-CZ" dirty="0" err="1" smtClean="0"/>
              <a:t>border</a:t>
            </a:r>
            <a:r>
              <a:rPr lang="cs-CZ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 ČR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technické prostředky: </a:t>
            </a:r>
          </a:p>
          <a:p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2417296"/>
          <a:ext cx="748883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864096"/>
                <a:gridCol w="1224136"/>
                <a:gridCol w="136815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Lokální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Regionální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Přeshraniční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1" indent="0">
                        <a:buFont typeface="Wingdings" pitchFamily="2" charset="2"/>
                        <a:buNone/>
                      </a:pPr>
                      <a:r>
                        <a:rPr lang="cs-CZ" dirty="0" smtClean="0"/>
                        <a:t>Identifikace osob (pacientů, zdravotníků)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Identifikace plátců za zdravotní služby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Identifikace poskytovatelů zdravotní péče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err="1" smtClean="0"/>
                        <a:t>Autentifikace</a:t>
                      </a:r>
                      <a:r>
                        <a:rPr lang="cs-CZ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Autorizace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Datové formáty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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Možnosti identifikace pacientů</a:t>
            </a:r>
            <a:endParaRPr lang="cs-CZ" dirty="0"/>
          </a:p>
        </p:txBody>
      </p:sp>
      <p:pic>
        <p:nvPicPr>
          <p:cNvPr id="38914" name="Picture 2" descr="http://i.iinfo.cz/images/610/ehic-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81125" y="1805781"/>
            <a:ext cx="638175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Situace v ČR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Organizační a legislativní: </a:t>
            </a:r>
          </a:p>
          <a:p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27584" y="2564904"/>
          <a:ext cx="748883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864096"/>
                <a:gridCol w="1224136"/>
                <a:gridCol w="136815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Lokální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Regionální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Přeshraniční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lvl="1" indent="0">
                        <a:buFont typeface="Wingdings" pitchFamily="2" charset="2"/>
                        <a:buNone/>
                      </a:pPr>
                      <a:r>
                        <a:rPr lang="cs-CZ" dirty="0" smtClean="0"/>
                        <a:t>Procesy poskytování zdravotních služeb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/>
                        </a:rPr>
                        <a:t>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Obsah zdravotní dokumentace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ym typeface="Wingdings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606</Words>
  <Application>Microsoft Office PowerPoint</Application>
  <PresentationFormat>Předvádění na obrazovce (4:3)</PresentationFormat>
  <Paragraphs>144</Paragraphs>
  <Slides>16</Slides>
  <Notes>12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8" baseType="lpstr">
      <vt:lpstr>Motiv sady Office</vt:lpstr>
      <vt:lpstr>Picture</vt:lpstr>
      <vt:lpstr>Interoperabilita v elektronickém zdravotnictví</vt:lpstr>
      <vt:lpstr>Interoperabilita, definice</vt:lpstr>
      <vt:lpstr>Interoperabilita ve zdravotnictví</vt:lpstr>
      <vt:lpstr>Předpoklady interoperability  (CALLIOPE EU interoperability roadmap)</vt:lpstr>
      <vt:lpstr>Předpoklady interoperability  (CALLIOPE EU interoperability roadmap)</vt:lpstr>
      <vt:lpstr>Typy interoperability</vt:lpstr>
      <vt:lpstr>Situace v ČR</vt:lpstr>
      <vt:lpstr>Možnosti identifikace pacientů</vt:lpstr>
      <vt:lpstr>Situace v ČR</vt:lpstr>
      <vt:lpstr>Situace v ČR</vt:lpstr>
      <vt:lpstr>Klíčové strategie EU</vt:lpstr>
      <vt:lpstr>Shrnutí situace</vt:lpstr>
      <vt:lpstr>Racionální doporučení pro ČR</vt:lpstr>
      <vt:lpstr>Racionální doporučení pro ČR</vt:lpstr>
      <vt:lpstr>Hodnota Datového standardu MZ ČR (DASTA)</vt:lpstr>
      <vt:lpstr>Shrnutí</vt:lpstr>
    </vt:vector>
  </TitlesOfParts>
  <Company>Your Organization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Evropská interoperabilita v ČR</dc:title>
  <dc:creator>Hynek Kruzik</dc:creator>
  <cp:lastModifiedBy>Hynek Kružík</cp:lastModifiedBy>
  <cp:revision>63</cp:revision>
  <dcterms:created xsi:type="dcterms:W3CDTF">2012-06-11T11:50:18Z</dcterms:created>
  <dcterms:modified xsi:type="dcterms:W3CDTF">2012-10-02T16:33:27Z</dcterms:modified>
</cp:coreProperties>
</file>